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3716000" cy="24384000"/>
  <p:embeddedFontLst>
    <p:embeddedFont>
      <p:font typeface="Arial Black" panose="020B0A04020102020204" pitchFamily="34" charset="0"/>
      <p:regular r:id="rId19"/>
      <p:bold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puur9Bwx9UauBLJlYKaLWVtza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45ecc750e_0_2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745ecc75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45ecc750e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45ecc750e_3_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bce6dfeac_4_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3bce6dfea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45ecc750e_3_1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45ecc750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45ecc750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45ecc750e_1_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45ecc750e_3_10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745ecc750e_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Switching gears here- did some research on different regression models for predicting housing prices and found several articles on support vector regression. SVR handles non-linear regression problems by transforming the data into a higher-dimensional space. The only change I made between the two attempts was log-transforming the data, which clearly greatly improved the performance of the model considering the R SQUARED for the first attempt was a negative value and the second scored a .85</a:t>
            </a:r>
            <a:endParaRPr/>
          </a:p>
        </p:txBody>
      </p:sp>
      <p:sp>
        <p:nvSpPr>
          <p:cNvPr id="297" name="Google Shape;2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45ecc750e_0_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745ecc750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7"/>
          <p:cNvSpPr/>
          <p:nvPr/>
        </p:nvSpPr>
        <p:spPr>
          <a:xfrm>
            <a:off x="1600201" y="1153228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7"/>
          <p:cNvSpPr/>
          <p:nvPr/>
        </p:nvSpPr>
        <p:spPr>
          <a:xfrm>
            <a:off x="2795588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sz="33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1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2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body" idx="3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6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" name="Google Shape;97;p26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8" name="Google Shape;98;p26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" name="Google Shape;99;p26"/>
          <p:cNvSpPr/>
          <p:nvPr/>
        </p:nvSpPr>
        <p:spPr>
          <a:xfrm flipH="1">
            <a:off x="2535251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26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8">
  <p:cSld name="Team x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7"/>
          <p:cNvSpPr>
            <a:spLocks noGrp="1"/>
          </p:cNvSpPr>
          <p:nvPr>
            <p:ph type="pic" idx="2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body" idx="3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>
            <a:spLocks noGrp="1"/>
          </p:cNvSpPr>
          <p:nvPr>
            <p:ph type="pic" idx="4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0" name="Google Shape;110;p27"/>
          <p:cNvSpPr txBox="1">
            <a:spLocks noGrp="1"/>
          </p:cNvSpPr>
          <p:nvPr>
            <p:ph type="body" idx="5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6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>
            <a:spLocks noGrp="1"/>
          </p:cNvSpPr>
          <p:nvPr>
            <p:ph type="pic" idx="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3" name="Google Shape;113;p27"/>
          <p:cNvSpPr txBox="1">
            <a:spLocks noGrp="1"/>
          </p:cNvSpPr>
          <p:nvPr>
            <p:ph type="body" idx="8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9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>
            <a:spLocks noGrp="1"/>
          </p:cNvSpPr>
          <p:nvPr>
            <p:ph type="pic" idx="13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6" name="Google Shape;116;p27"/>
          <p:cNvSpPr txBox="1">
            <a:spLocks noGrp="1"/>
          </p:cNvSpPr>
          <p:nvPr>
            <p:ph type="body" idx="14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5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>
            <a:spLocks noGrp="1"/>
          </p:cNvSpPr>
          <p:nvPr>
            <p:ph type="pic" idx="16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9" name="Google Shape;119;p27"/>
          <p:cNvSpPr txBox="1">
            <a:spLocks noGrp="1"/>
          </p:cNvSpPr>
          <p:nvPr>
            <p:ph type="body" idx="17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8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>
            <a:spLocks noGrp="1"/>
          </p:cNvSpPr>
          <p:nvPr>
            <p:ph type="pic" idx="19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2" name="Google Shape;122;p27"/>
          <p:cNvSpPr txBox="1">
            <a:spLocks noGrp="1"/>
          </p:cNvSpPr>
          <p:nvPr>
            <p:ph type="body" idx="20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2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2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23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24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>
            <a:spLocks noGrp="1"/>
          </p:cNvSpPr>
          <p:nvPr>
            <p:ph type="pic" idx="25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8" name="Google Shape;128;p27"/>
          <p:cNvSpPr txBox="1">
            <a:spLocks noGrp="1"/>
          </p:cNvSpPr>
          <p:nvPr>
            <p:ph type="body" idx="26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27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28"/>
          <p:cNvSpPr>
            <a:spLocks noGrp="1"/>
          </p:cNvSpPr>
          <p:nvPr>
            <p:ph type="pic" idx="2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1" name="Google Shape;141;p28"/>
          <p:cNvSpPr txBox="1">
            <a:spLocks noGrp="1"/>
          </p:cNvSpPr>
          <p:nvPr>
            <p:ph type="body" idx="3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4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28"/>
          <p:cNvSpPr>
            <a:spLocks noGrp="1"/>
          </p:cNvSpPr>
          <p:nvPr>
            <p:ph type="pic" idx="5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44" name="Google Shape;144;p28"/>
          <p:cNvSpPr txBox="1">
            <a:spLocks noGrp="1"/>
          </p:cNvSpPr>
          <p:nvPr>
            <p:ph type="body" idx="6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7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28"/>
          <p:cNvSpPr>
            <a:spLocks noGrp="1"/>
          </p:cNvSpPr>
          <p:nvPr>
            <p:ph type="pic" idx="8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7" name="Google Shape;147;p28"/>
          <p:cNvSpPr txBox="1">
            <a:spLocks noGrp="1"/>
          </p:cNvSpPr>
          <p:nvPr>
            <p:ph type="body" idx="9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3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28"/>
          <p:cNvSpPr>
            <a:spLocks noGrp="1"/>
          </p:cNvSpPr>
          <p:nvPr>
            <p:ph type="pic" idx="14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0" name="Google Shape;150;p28"/>
          <p:cNvSpPr txBox="1">
            <a:spLocks noGrp="1"/>
          </p:cNvSpPr>
          <p:nvPr>
            <p:ph type="body" idx="15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6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28"/>
          <p:cNvSpPr>
            <a:spLocks noGrp="1"/>
          </p:cNvSpPr>
          <p:nvPr>
            <p:ph type="pic" idx="17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3" name="Google Shape;153;p28"/>
          <p:cNvSpPr txBox="1">
            <a:spLocks noGrp="1"/>
          </p:cNvSpPr>
          <p:nvPr>
            <p:ph type="body" idx="18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0" y="0"/>
            <a:ext cx="2838450" cy="2857958"/>
          </a:xfrm>
          <a:custGeom>
            <a:avLst/>
            <a:gdLst/>
            <a:ahLst/>
            <a:cxnLst/>
            <a:rect l="l" t="t" r="r" b="b"/>
            <a:pathLst>
              <a:path w="2838450" h="2857958" extrusionOk="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1" y="-1"/>
            <a:ext cx="1970627" cy="1990267"/>
          </a:xfrm>
          <a:custGeom>
            <a:avLst/>
            <a:gdLst/>
            <a:ahLst/>
            <a:cxnLst/>
            <a:rect l="l" t="t" r="r" b="b"/>
            <a:pathLst>
              <a:path w="1970627" h="1990267" extrusionOk="0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1" y="1"/>
            <a:ext cx="1003449" cy="1013015"/>
          </a:xfrm>
          <a:custGeom>
            <a:avLst/>
            <a:gdLst/>
            <a:ahLst/>
            <a:cxnLst/>
            <a:rect l="l" t="t" r="r" b="b"/>
            <a:pathLst>
              <a:path w="1003449" h="1013015" extrusionOk="0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9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3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4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5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6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7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8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9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3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1" name="Google Shape;171;p29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w="12700" cap="flat" cmpd="sng">
            <a:solidFill>
              <a:srgbClr val="F1D0D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body" idx="3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p30"/>
          <p:cNvSpPr>
            <a:spLocks noGrp="1"/>
          </p:cNvSpPr>
          <p:nvPr>
            <p:ph type="pic" idx="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1" name="Google Shape;181;p30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3" name="Google Shape;183;p30"/>
          <p:cNvSpPr>
            <a:spLocks noGrp="1"/>
          </p:cNvSpPr>
          <p:nvPr>
            <p:ph type="pic" idx="8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84" name="Google Shape;184;p30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" name="Google Shape;187;p31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" name="Google Shape;188;p31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31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" name="Google Shape;190;p3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3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32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2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33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34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4">
  <p:cSld name="Team x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3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>
            <a:spLocks noGrp="1"/>
          </p:cNvSpPr>
          <p:nvPr>
            <p:ph type="pic" idx="4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25" name="Google Shape;25;p18"/>
          <p:cNvSpPr txBox="1">
            <a:spLocks noGrp="1"/>
          </p:cNvSpPr>
          <p:nvPr>
            <p:ph type="body" idx="5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6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>
            <a:spLocks noGrp="1"/>
          </p:cNvSpPr>
          <p:nvPr>
            <p:ph type="pic" idx="7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28" name="Google Shape;28;p18"/>
          <p:cNvSpPr txBox="1">
            <a:spLocks noGrp="1"/>
          </p:cNvSpPr>
          <p:nvPr>
            <p:ph type="body" idx="8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9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>
            <a:spLocks noGrp="1"/>
          </p:cNvSpPr>
          <p:nvPr>
            <p:ph type="pic" idx="1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31" name="Google Shape;31;p18"/>
          <p:cNvSpPr txBox="1">
            <a:spLocks noGrp="1"/>
          </p:cNvSpPr>
          <p:nvPr>
            <p:ph type="body" idx="14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5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9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35" name="Google Shape;35;p19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37" name="Google Shape;37;p19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38" name="Google Shape;38;p19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40" name="Google Shape;40;p19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20"/>
          <p:cNvSpPr/>
          <p:nvPr/>
        </p:nvSpPr>
        <p:spPr>
          <a:xfrm>
            <a:off x="1" y="1"/>
            <a:ext cx="3423785" cy="3437345"/>
          </a:xfrm>
          <a:custGeom>
            <a:avLst/>
            <a:gdLst/>
            <a:ahLst/>
            <a:cxnLst/>
            <a:rect l="l" t="t" r="r" b="b"/>
            <a:pathLst>
              <a:path w="3423785" h="3437345" extrusionOk="0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ftr" idx="11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0"/>
          <p:cNvSpPr/>
          <p:nvPr/>
        </p:nvSpPr>
        <p:spPr>
          <a:xfrm>
            <a:off x="1" y="869"/>
            <a:ext cx="3423785" cy="3436477"/>
          </a:xfrm>
          <a:custGeom>
            <a:avLst/>
            <a:gdLst/>
            <a:ahLst/>
            <a:cxnLst/>
            <a:rect l="l" t="t" r="r" b="b"/>
            <a:pathLst>
              <a:path w="3423785" h="3436477" extrusionOk="0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2062836" y="686475"/>
            <a:ext cx="7774629" cy="6193018"/>
          </a:xfrm>
          <a:custGeom>
            <a:avLst/>
            <a:gdLst/>
            <a:ahLst/>
            <a:cxnLst/>
            <a:rect l="l" t="t" r="r" b="b"/>
            <a:pathLst>
              <a:path w="7774629" h="6193018" extrusionOk="0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" name="Google Shape;54;p21"/>
          <p:cNvSpPr/>
          <p:nvPr/>
        </p:nvSpPr>
        <p:spPr>
          <a:xfrm>
            <a:off x="7610252" y="1"/>
            <a:ext cx="2273668" cy="3147998"/>
          </a:xfrm>
          <a:custGeom>
            <a:avLst/>
            <a:gdLst/>
            <a:ahLst/>
            <a:cxnLst/>
            <a:rect l="l" t="t" r="r" b="b"/>
            <a:pathLst>
              <a:path w="2273668" h="3147998" extrusionOk="0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21"/>
          <p:cNvSpPr/>
          <p:nvPr/>
        </p:nvSpPr>
        <p:spPr>
          <a:xfrm>
            <a:off x="9883919" y="2"/>
            <a:ext cx="2254928" cy="3141557"/>
          </a:xfrm>
          <a:custGeom>
            <a:avLst/>
            <a:gdLst/>
            <a:ahLst/>
            <a:cxnLst/>
            <a:rect l="l" t="t" r="r" b="b"/>
            <a:pathLst>
              <a:path w="2254928" h="3141557" extrusionOk="0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8395730" y="2"/>
            <a:ext cx="2959203" cy="2352793"/>
          </a:xfrm>
          <a:custGeom>
            <a:avLst/>
            <a:gdLst/>
            <a:ahLst/>
            <a:cxnLst/>
            <a:rect l="l" t="t" r="r" b="b"/>
            <a:pathLst>
              <a:path w="2959203" h="2352793" extrusionOk="0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21"/>
          <p:cNvSpPr/>
          <p:nvPr/>
        </p:nvSpPr>
        <p:spPr>
          <a:xfrm>
            <a:off x="1390854" y="3130662"/>
            <a:ext cx="3106248" cy="3748831"/>
          </a:xfrm>
          <a:custGeom>
            <a:avLst/>
            <a:gdLst/>
            <a:ahLst/>
            <a:cxnLst/>
            <a:rect l="l" t="t" r="r" b="b"/>
            <a:pathLst>
              <a:path w="3106248" h="3748831" extrusionOk="0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" name="Google Shape;58;p21"/>
          <p:cNvSpPr/>
          <p:nvPr/>
        </p:nvSpPr>
        <p:spPr>
          <a:xfrm>
            <a:off x="0" y="3130661"/>
            <a:ext cx="1400640" cy="3748832"/>
          </a:xfrm>
          <a:custGeom>
            <a:avLst/>
            <a:gdLst/>
            <a:ahLst/>
            <a:cxnLst/>
            <a:rect l="l" t="t" r="r" b="b"/>
            <a:pathLst>
              <a:path w="1400640" h="3748832" extrusionOk="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0" name="Google Shape;70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3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23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3" name="Google Shape;7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p24" descr="preencoded.png"/>
          <p:cNvSpPr/>
          <p:nvPr/>
        </p:nvSpPr>
        <p:spPr>
          <a:xfrm>
            <a:off x="7538626" y="13142"/>
            <a:ext cx="4653374" cy="6831717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2" name="Google Shape;82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4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/>
          <p:nvPr/>
        </p:nvSpPr>
        <p:spPr>
          <a:xfrm>
            <a:off x="9866106" y="0"/>
            <a:ext cx="2325894" cy="2180854"/>
          </a:xfrm>
          <a:custGeom>
            <a:avLst/>
            <a:gdLst/>
            <a:ahLst/>
            <a:cxnLst/>
            <a:rect l="l" t="t" r="r" b="b"/>
            <a:pathLst>
              <a:path w="2325894" h="2180854" extrusionOk="0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aezak.github.io/dubai_housing_prediction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menatta.medium.com/predicting-house-prices-with-support-vector-regression-in-python-46ce87686eb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eksforgeeks.org/house-price-prediction-using-machine-learning-in-python/" TargetMode="External"/><Relationship Id="rId4" Type="http://schemas.openxmlformats.org/officeDocument/2006/relationships/hyperlink" Target="https://medium.com/hackerdawn/house-prices-prediction-using-random-forest-aa8722347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>
            <a:spLocks noGrp="1"/>
          </p:cNvSpPr>
          <p:nvPr>
            <p:ph type="ctrTitle"/>
          </p:nvPr>
        </p:nvSpPr>
        <p:spPr>
          <a:xfrm>
            <a:off x="2657700" y="5622500"/>
            <a:ext cx="7226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20312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lt1"/>
                </a:solidFill>
              </a:rPr>
              <a:t>DUBAI RESIDENTIAL PRICE PREDICTION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250" y="1151425"/>
            <a:ext cx="6219600" cy="424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45ecc750e_0_2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45ecc750e_0_2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9" name="Google Shape;329;g2745ecc750e_0_29"/>
          <p:cNvSpPr txBox="1">
            <a:spLocks noGrp="1"/>
          </p:cNvSpPr>
          <p:nvPr>
            <p:ph type="body" idx="1"/>
          </p:nvPr>
        </p:nvSpPr>
        <p:spPr>
          <a:xfrm>
            <a:off x="886596" y="812233"/>
            <a:ext cx="11119200" cy="44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lvl="0" indent="-2331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Decision tree model</a:t>
            </a:r>
            <a:endParaRPr/>
          </a:p>
        </p:txBody>
      </p:sp>
      <p:pic>
        <p:nvPicPr>
          <p:cNvPr id="330" name="Google Shape;330;g2745ecc750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824" y="1274274"/>
            <a:ext cx="6703775" cy="8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745ecc750e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274" y="3439875"/>
            <a:ext cx="3161251" cy="2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745ecc750e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825" y="2301100"/>
            <a:ext cx="6703775" cy="90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g2745ecc750e_0_29"/>
          <p:cNvCxnSpPr/>
          <p:nvPr/>
        </p:nvCxnSpPr>
        <p:spPr>
          <a:xfrm flipH="1">
            <a:off x="4751025" y="1504500"/>
            <a:ext cx="2205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34;g2745ecc750e_0_29"/>
          <p:cNvCxnSpPr/>
          <p:nvPr/>
        </p:nvCxnSpPr>
        <p:spPr>
          <a:xfrm flipH="1">
            <a:off x="4783450" y="2537800"/>
            <a:ext cx="2205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g2745ecc750e_0_29"/>
          <p:cNvSpPr txBox="1"/>
          <p:nvPr/>
        </p:nvSpPr>
        <p:spPr>
          <a:xfrm>
            <a:off x="8750750" y="2400300"/>
            <a:ext cx="2735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r2 of training set is a little bit higher than the r2 of test set, slightly overfitting.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36" name="Google Shape;336;g2745ecc750e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3075" y="3649525"/>
            <a:ext cx="2579525" cy="31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745ecc750e_0_29"/>
          <p:cNvSpPr txBox="1"/>
          <p:nvPr/>
        </p:nvSpPr>
        <p:spPr>
          <a:xfrm>
            <a:off x="6332950" y="3345150"/>
            <a:ext cx="1938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Feature importances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8" name="Google Shape;338;g2745ecc750e_0_29"/>
          <p:cNvSpPr txBox="1"/>
          <p:nvPr/>
        </p:nvSpPr>
        <p:spPr>
          <a:xfrm>
            <a:off x="8864250" y="3649525"/>
            <a:ext cx="27354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The top 5 important features are :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Property size, 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Area (Marsa), 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Area (Harbour),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Registration type (Ready),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Transaction type (Mortgage)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>
            <a:spLocks noGrp="1"/>
          </p:cNvSpPr>
          <p:nvPr>
            <p:ph type="ftr" idx="11"/>
          </p:nvPr>
        </p:nvSpPr>
        <p:spPr>
          <a:xfrm>
            <a:off x="347074" y="183000"/>
            <a:ext cx="5768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Dubai Residential Price Prediction - Tableau Dashboard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45" name="Google Shape;345;p10"/>
          <p:cNvSpPr txBox="1"/>
          <p:nvPr/>
        </p:nvSpPr>
        <p:spPr>
          <a:xfrm>
            <a:off x="8343900" y="731525"/>
            <a:ext cx="3479700" cy="5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EB Garamond"/>
                <a:ea typeface="EB Garamond"/>
                <a:cs typeface="EB Garamond"/>
                <a:sym typeface="EB Garamond"/>
              </a:rPr>
              <a:t>Exchange Rate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 1.00 Emirates Dirham = $0.27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EB Garamond"/>
                <a:ea typeface="EB Garamond"/>
                <a:cs typeface="EB Garamond"/>
                <a:sym typeface="EB Garamond"/>
              </a:rPr>
              <a:t>Model Outcomes: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Dubai Property Median Price range between 1.5M - 1.7M ($405K -$460K) Dirhams, driven by location (denoted by nearest landmarks) &amp; property sizes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The Burj Khalifa landmark shows the is the most expensive at 2.5M Dirhams ($672K)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Dubai International Airport landmark is third most expensive landmark at 2.1M Dirhams($559K), probably due to high presence of expatriate workers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The model shows some correlation between price ,demand and supply. Buyers per month are highest in the most expensive landmarks( Burj Khalifa, Burj Al Arab &amp; Dubai International Airport) &amp; lowest in landmarks near recreational centers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46" name="Google Shape;3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7967299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>
            <a:spLocks noGrp="1"/>
          </p:cNvSpPr>
          <p:nvPr>
            <p:ph type="ftr" idx="11"/>
          </p:nvPr>
        </p:nvSpPr>
        <p:spPr>
          <a:xfrm>
            <a:off x="621803" y="457200"/>
            <a:ext cx="4486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Dubai Residential Property</a:t>
            </a:r>
            <a:r>
              <a:rPr lang="en-US" b="1"/>
              <a:t> Values By Landmark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53" name="Google Shape;3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85225"/>
            <a:ext cx="8657525" cy="5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"/>
          <p:cNvSpPr txBox="1"/>
          <p:nvPr/>
        </p:nvSpPr>
        <p:spPr>
          <a:xfrm>
            <a:off x="9534050" y="1739950"/>
            <a:ext cx="246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Property Values per Nearest Landmark &amp; Demand (number of Buyers)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❖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Interactive Dashboard is on the Team Github Page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https://jaezak.github.io/dubai_housing_predictions/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title"/>
          </p:nvPr>
        </p:nvSpPr>
        <p:spPr>
          <a:xfrm>
            <a:off x="3986784" y="673784"/>
            <a:ext cx="8165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sz="3600"/>
              <a:t>CONCLUSION</a:t>
            </a:r>
            <a:br>
              <a:rPr lang="en-US"/>
            </a:b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61" name="Google Shape;361;p14"/>
          <p:cNvSpPr txBox="1">
            <a:spLocks noGrp="1"/>
          </p:cNvSpPr>
          <p:nvPr>
            <p:ph type="body" idx="1"/>
          </p:nvPr>
        </p:nvSpPr>
        <p:spPr>
          <a:xfrm>
            <a:off x="3986765" y="1623004"/>
            <a:ext cx="3822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2100"/>
              <a:t>OBSERVATIONS</a:t>
            </a:r>
            <a:endParaRPr sz="2100"/>
          </a:p>
        </p:txBody>
      </p:sp>
      <p:sp>
        <p:nvSpPr>
          <p:cNvPr id="362" name="Google Shape;362;p14"/>
          <p:cNvSpPr txBox="1">
            <a:spLocks noGrp="1"/>
          </p:cNvSpPr>
          <p:nvPr>
            <p:ph type="body" idx="2"/>
          </p:nvPr>
        </p:nvSpPr>
        <p:spPr>
          <a:xfrm>
            <a:off x="3643800" y="2106250"/>
            <a:ext cx="6986100" cy="4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7472" lvl="0" indent="-3665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•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Log transformation is important to consider when dealing with data that contains monetary measures.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2522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3665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•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Data preprocessing is time consuming/difficult to determine which features are important in building a good model.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3665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•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Decision tree is the best model for predicting our dataset.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3665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 - Squared scores of most models are around or higher than 0.80, which can be considered to be a strong performance.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3665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Other factors other than current actual home prices may influence future prices. Dubai expansion is geographically challenged (desert &amp; ocean).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25222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45ecc750e_3_9"/>
          <p:cNvSpPr txBox="1">
            <a:spLocks noGrp="1"/>
          </p:cNvSpPr>
          <p:nvPr>
            <p:ph type="title"/>
          </p:nvPr>
        </p:nvSpPr>
        <p:spPr>
          <a:xfrm>
            <a:off x="3977659" y="817647"/>
            <a:ext cx="81657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sz="3600"/>
              <a:t>CONCLUSION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745ecc750e_3_9"/>
          <p:cNvSpPr txBox="1">
            <a:spLocks noGrp="1"/>
          </p:cNvSpPr>
          <p:nvPr>
            <p:ph type="body" idx="1"/>
          </p:nvPr>
        </p:nvSpPr>
        <p:spPr>
          <a:xfrm>
            <a:off x="3977650" y="1671863"/>
            <a:ext cx="58398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2100"/>
              <a:t>OPPORTUNITIES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45ecc750e_3_9"/>
          <p:cNvSpPr txBox="1">
            <a:spLocks noGrp="1"/>
          </p:cNvSpPr>
          <p:nvPr>
            <p:ph type="body" idx="2"/>
          </p:nvPr>
        </p:nvSpPr>
        <p:spPr>
          <a:xfrm>
            <a:off x="3657475" y="2794500"/>
            <a:ext cx="7287900" cy="2478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7472" lvl="0" indent="-372872" algn="l" rtl="0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•"/>
            </a:pPr>
            <a:r>
              <a:rPr lang="en-US" sz="1900">
                <a:latin typeface="Nunito"/>
                <a:ea typeface="Nunito"/>
                <a:cs typeface="Nunito"/>
                <a:sym typeface="Nunito"/>
              </a:rPr>
              <a:t>Data lacked coordinates for all properties listed.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252222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372872" algn="l" rtl="0">
              <a:spcBef>
                <a:spcPts val="360"/>
              </a:spcBef>
              <a:spcAft>
                <a:spcPts val="0"/>
              </a:spcAft>
              <a:buSzPts val="1900"/>
              <a:buFont typeface="Nunito"/>
              <a:buChar char="•"/>
            </a:pPr>
            <a:r>
              <a:rPr lang="en-US" sz="1900">
                <a:latin typeface="Nunito"/>
                <a:ea typeface="Nunito"/>
                <a:cs typeface="Nunito"/>
                <a:sym typeface="Nunito"/>
              </a:rPr>
              <a:t>Given more time, we would have considered creating a website or app that allows users to find housing predictions based on data inputted such as number of bedrooms, size in square meters, etc.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347472" lvl="0" indent="-252222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g2745ecc750e_3_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subTitle" idx="1"/>
          </p:nvPr>
        </p:nvSpPr>
        <p:spPr>
          <a:xfrm>
            <a:off x="601117" y="2841134"/>
            <a:ext cx="6624629" cy="309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unito"/>
              <a:buChar char="▪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Instructional Staff (Will, Erin, Andrew, Anki)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unito"/>
              <a:buChar char="▪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Our BootCamp classmates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unito"/>
              <a:buChar char="▪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Project 4 Team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bce6dfeac_4_1"/>
          <p:cNvSpPr txBox="1">
            <a:spLocks noGrp="1"/>
          </p:cNvSpPr>
          <p:nvPr>
            <p:ph type="title"/>
          </p:nvPr>
        </p:nvSpPr>
        <p:spPr>
          <a:xfrm>
            <a:off x="1499616" y="1901952"/>
            <a:ext cx="5693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382" name="Google Shape;382;g23bce6dfeac_4_1"/>
          <p:cNvSpPr txBox="1">
            <a:spLocks noGrp="1"/>
          </p:cNvSpPr>
          <p:nvPr>
            <p:ph type="body" idx="1"/>
          </p:nvPr>
        </p:nvSpPr>
        <p:spPr>
          <a:xfrm>
            <a:off x="1499616" y="2770632"/>
            <a:ext cx="56937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Predicting House Prices with Support Vector Regression in Python | by Dr. Soumen Atta, Ph.D.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🏠 House Prices Prediction using Random Forest | by Sidharth Pandita | hackerdawn | Medium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https://www.geeksforgeeks.org/house-price-prediction-using-machine-learning-in-python/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https://www.kaggle.com/datasets/austinpowers/dubai-real-estate-transaction-first-semester-2023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>
            <a:spLocks noGrp="1"/>
          </p:cNvSpPr>
          <p:nvPr>
            <p:ph type="title"/>
          </p:nvPr>
        </p:nvSpPr>
        <p:spPr>
          <a:xfrm>
            <a:off x="760477" y="1873227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MEET OUR TEAM</a:t>
            </a:r>
            <a:endParaRPr/>
          </a:p>
        </p:txBody>
      </p:sp>
      <p:sp>
        <p:nvSpPr>
          <p:cNvPr id="243" name="Google Shape;243;p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44" name="Google Shape;244;p2"/>
          <p:cNvSpPr txBox="1">
            <a:spLocks noGrp="1"/>
          </p:cNvSpPr>
          <p:nvPr>
            <p:ph type="body" idx="1"/>
          </p:nvPr>
        </p:nvSpPr>
        <p:spPr>
          <a:xfrm>
            <a:off x="723900" y="4648975"/>
            <a:ext cx="2598600" cy="11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JAE ZAKARAUSKAS</a:t>
            </a:r>
            <a:endParaRPr/>
          </a:p>
        </p:txBody>
      </p:sp>
      <p:sp>
        <p:nvSpPr>
          <p:cNvPr id="245" name="Google Shape;245;p2"/>
          <p:cNvSpPr txBox="1">
            <a:spLocks noGrp="1"/>
          </p:cNvSpPr>
          <p:nvPr>
            <p:ph type="body" idx="5"/>
          </p:nvPr>
        </p:nvSpPr>
        <p:spPr>
          <a:xfrm>
            <a:off x="3550650" y="4627075"/>
            <a:ext cx="2598600" cy="11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JOANNA GROMEK</a:t>
            </a:r>
            <a:endParaRPr/>
          </a:p>
        </p:txBody>
      </p:sp>
      <p:sp>
        <p:nvSpPr>
          <p:cNvPr id="246" name="Google Shape;246;p2"/>
          <p:cNvSpPr txBox="1">
            <a:spLocks noGrp="1"/>
          </p:cNvSpPr>
          <p:nvPr>
            <p:ph type="body" idx="8"/>
          </p:nvPr>
        </p:nvSpPr>
        <p:spPr>
          <a:xfrm>
            <a:off x="6291475" y="4607400"/>
            <a:ext cx="2598600" cy="11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ZUNYAN GUO​</a:t>
            </a:r>
            <a:endParaRPr/>
          </a:p>
        </p:txBody>
      </p:sp>
      <p:sp>
        <p:nvSpPr>
          <p:cNvPr id="247" name="Google Shape;247;p2"/>
          <p:cNvSpPr txBox="1">
            <a:spLocks noGrp="1"/>
          </p:cNvSpPr>
          <p:nvPr>
            <p:ph type="body" idx="14"/>
          </p:nvPr>
        </p:nvSpPr>
        <p:spPr>
          <a:xfrm>
            <a:off x="9032300" y="4627075"/>
            <a:ext cx="2598600" cy="11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PETER AUSTIN​</a:t>
            </a:r>
            <a:endParaRPr/>
          </a:p>
        </p:txBody>
      </p:sp>
      <p:sp>
        <p:nvSpPr>
          <p:cNvPr id="248" name="Google Shape;248;p2"/>
          <p:cNvSpPr txBox="1">
            <a:spLocks noGrp="1"/>
          </p:cNvSpPr>
          <p:nvPr>
            <p:ph type="ftr" idx="11"/>
          </p:nvPr>
        </p:nvSpPr>
        <p:spPr>
          <a:xfrm>
            <a:off x="622300" y="457200"/>
            <a:ext cx="3200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45ecc750e_3_18"/>
          <p:cNvSpPr txBox="1">
            <a:spLocks noGrp="1"/>
          </p:cNvSpPr>
          <p:nvPr>
            <p:ph type="title"/>
          </p:nvPr>
        </p:nvSpPr>
        <p:spPr>
          <a:xfrm>
            <a:off x="4224528" y="1028192"/>
            <a:ext cx="67665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54" name="Google Shape;254;g2745ecc750e_3_18"/>
          <p:cNvSpPr txBox="1">
            <a:spLocks noGrp="1"/>
          </p:cNvSpPr>
          <p:nvPr>
            <p:ph type="body" idx="1"/>
          </p:nvPr>
        </p:nvSpPr>
        <p:spPr>
          <a:xfrm>
            <a:off x="4224527" y="1980360"/>
            <a:ext cx="6766500" cy="4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We found a dataset of Dubai Real Estate Transactions  via </a:t>
            </a:r>
            <a:r>
              <a:rPr lang="en-US" b="1" i="1">
                <a:latin typeface="Nunito"/>
                <a:ea typeface="Nunito"/>
                <a:cs typeface="Nunito"/>
                <a:sym typeface="Nunito"/>
              </a:rPr>
              <a:t>Kaggle.com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containing </a:t>
            </a:r>
            <a:r>
              <a:rPr lang="en-US" b="1">
                <a:latin typeface="Nunito"/>
                <a:ea typeface="Nunito"/>
                <a:cs typeface="Nunito"/>
                <a:sym typeface="Nunito"/>
              </a:rPr>
              <a:t>80,000+ housing transactions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dated January-June 2023 for Dubai, UAE.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Columns in the dataset include: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amount (in UAE Dirham)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property size (sq.m)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number of rooms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nearest mall/landmark/metro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unito"/>
              <a:buChar char="○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usage (residential/commercial)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The data contains a lot of transactional data that will enable us to build relations between property median values, median sizes, number of buyers, number of sellers in any given month.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" name="Google Shape;255;g2745ecc750e_3_18"/>
          <p:cNvSpPr txBox="1">
            <a:spLocks noGrp="1"/>
          </p:cNvSpPr>
          <p:nvPr>
            <p:ph type="ftr" idx="11"/>
          </p:nvPr>
        </p:nvSpPr>
        <p:spPr>
          <a:xfrm>
            <a:off x="4224527" y="457200"/>
            <a:ext cx="4541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Dubai Residential  Price Prediction</a:t>
            </a:r>
            <a:endParaRPr/>
          </a:p>
        </p:txBody>
      </p:sp>
      <p:sp>
        <p:nvSpPr>
          <p:cNvPr id="256" name="Google Shape;256;g2745ecc750e_3_1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45ecc750e_1_6"/>
          <p:cNvSpPr txBox="1">
            <a:spLocks noGrp="1"/>
          </p:cNvSpPr>
          <p:nvPr>
            <p:ph type="title"/>
          </p:nvPr>
        </p:nvSpPr>
        <p:spPr>
          <a:xfrm>
            <a:off x="4224528" y="311931"/>
            <a:ext cx="6766500" cy="7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PRE-PROCESSING OF DATA</a:t>
            </a:r>
            <a:endParaRPr/>
          </a:p>
        </p:txBody>
      </p:sp>
      <p:sp>
        <p:nvSpPr>
          <p:cNvPr id="262" name="Google Shape;262;g2745ecc750e_1_6"/>
          <p:cNvSpPr txBox="1">
            <a:spLocks noGrp="1"/>
          </p:cNvSpPr>
          <p:nvPr>
            <p:ph type="body" idx="1"/>
          </p:nvPr>
        </p:nvSpPr>
        <p:spPr>
          <a:xfrm>
            <a:off x="4224525" y="1915499"/>
            <a:ext cx="6766500" cy="425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Agreed on data set to use for the project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Initially started with a total of 22 columns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Collectively reviewed all the data and decided on which information was not pertinent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Decided to initially reduced the data set to ten columns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Cleaned the data using Pandas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Added coordinates in data file for mapping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g2745ecc750e_1_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64" name="Google Shape;264;g2745ecc750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175" y="1425525"/>
            <a:ext cx="2562151" cy="12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PREDICTION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923540" y="1536202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REGRESSION ANALYSIS</a:t>
            </a:r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ftr" idx="11"/>
          </p:nvPr>
        </p:nvSpPr>
        <p:spPr>
          <a:xfrm>
            <a:off x="786379" y="77725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sldNum" idx="12"/>
          </p:nvPr>
        </p:nvSpPr>
        <p:spPr>
          <a:xfrm>
            <a:off x="11109956" y="77725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77" name="Google Shape;277;p6"/>
          <p:cNvSpPr txBox="1">
            <a:spLocks noGrp="1"/>
          </p:cNvSpPr>
          <p:nvPr>
            <p:ph type="body" idx="1"/>
          </p:nvPr>
        </p:nvSpPr>
        <p:spPr>
          <a:xfrm>
            <a:off x="704083" y="2423170"/>
            <a:ext cx="11119200" cy="44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 Linear Regression Model: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R-squared Score: 0.3899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marL="114300" lvl="1" indent="-133350" algn="l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 Lasso Try #1: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R-squared Score: 0.4841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marL="114300" lvl="1" indent="-133350" algn="l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 Lasso Try #2: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R-squared Score: 0.6447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marL="114300" lvl="1" indent="-133350" algn="l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 Ridge: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R-squared Score: 0.6149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marL="114300" lvl="1" indent="-133350" algn="l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ElasticNet: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R-squared Score: 0.6449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	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45ecc750e_3_10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745ecc750e_3_10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84" name="Google Shape;284;g2745ecc750e_3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25" y="683336"/>
            <a:ext cx="3071375" cy="84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745ecc750e_3_109"/>
          <p:cNvSpPr txBox="1"/>
          <p:nvPr/>
        </p:nvSpPr>
        <p:spPr>
          <a:xfrm>
            <a:off x="2348650" y="731400"/>
            <a:ext cx="7996800" cy="6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EB Garamond"/>
              <a:buAutoNum type="arabicPeriod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Remove outliers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EB Garamond"/>
              <a:buAutoNum type="arabicPeriod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Convert categorical data to numerical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EB Garamond"/>
              <a:buAutoNum type="arabicPeriod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Data transformation 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EB Garamond"/>
              <a:buAutoNum type="arabicPeriod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Build models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EB Garamond"/>
              <a:buAutoNum type="arabicPeriod"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Model evaluation: Mean absolute error (MAE), R- squared score, k- fold cross validation.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6" name="Google Shape;286;g2745ecc750e_3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363" y="1706274"/>
            <a:ext cx="1477725" cy="2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745ecc750e_3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375" y="2218188"/>
            <a:ext cx="2965825" cy="3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745ecc750e_3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025" y="2613075"/>
            <a:ext cx="2936276" cy="20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745ecc750e_3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5200" y="2613071"/>
            <a:ext cx="2965825" cy="199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745ecc750e_3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025" y="4796375"/>
            <a:ext cx="2493325" cy="115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g2745ecc750e_3_109"/>
          <p:cNvCxnSpPr/>
          <p:nvPr/>
        </p:nvCxnSpPr>
        <p:spPr>
          <a:xfrm>
            <a:off x="2190925" y="1575125"/>
            <a:ext cx="9807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g2745ecc750e_3_109"/>
          <p:cNvCxnSpPr/>
          <p:nvPr/>
        </p:nvCxnSpPr>
        <p:spPr>
          <a:xfrm>
            <a:off x="2190925" y="2094100"/>
            <a:ext cx="9807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2745ecc750e_3_109"/>
          <p:cNvCxnSpPr/>
          <p:nvPr/>
        </p:nvCxnSpPr>
        <p:spPr>
          <a:xfrm>
            <a:off x="2262375" y="4729338"/>
            <a:ext cx="9807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2745ecc750e_3_109"/>
          <p:cNvCxnSpPr/>
          <p:nvPr/>
        </p:nvCxnSpPr>
        <p:spPr>
          <a:xfrm>
            <a:off x="2226800" y="6082000"/>
            <a:ext cx="9807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 txBox="1">
            <a:spLocks noGrp="1"/>
          </p:cNvSpPr>
          <p:nvPr>
            <p:ph type="title"/>
          </p:nvPr>
        </p:nvSpPr>
        <p:spPr>
          <a:xfrm>
            <a:off x="760477" y="731527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lvl="0" indent="-23317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4100"/>
              <a:t>SUPPORT VECTOR REGRESSION</a:t>
            </a:r>
            <a:endParaRPr sz="4100"/>
          </a:p>
          <a:p>
            <a:pPr marL="347472" lvl="0" indent="-23317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endParaRPr sz="4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endParaRPr sz="4100"/>
          </a:p>
        </p:txBody>
      </p:sp>
      <p:sp>
        <p:nvSpPr>
          <p:cNvPr id="300" name="Google Shape;300;p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02" name="Google Shape;302;p7"/>
          <p:cNvSpPr txBox="1">
            <a:spLocks noGrp="1"/>
          </p:cNvSpPr>
          <p:nvPr>
            <p:ph type="body" idx="1"/>
          </p:nvPr>
        </p:nvSpPr>
        <p:spPr>
          <a:xfrm>
            <a:off x="539500" y="1697725"/>
            <a:ext cx="4680300" cy="4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Attempt 1: 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■"/>
            </a:pP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R-squared Score: -.02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 sz="2100"/>
          </a:p>
          <a:p>
            <a:pPr marL="347472" lvl="0" indent="-2331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 sz="2100"/>
          </a:p>
        </p:txBody>
      </p:sp>
      <p:sp>
        <p:nvSpPr>
          <p:cNvPr id="303" name="Google Shape;303;p7"/>
          <p:cNvSpPr txBox="1"/>
          <p:nvPr/>
        </p:nvSpPr>
        <p:spPr>
          <a:xfrm>
            <a:off x="6027300" y="1338300"/>
            <a:ext cx="4945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Attempt 2: log transformation applied</a:t>
            </a: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unito"/>
              <a:buChar char="■"/>
            </a:pPr>
            <a:r>
              <a:rPr lang="en-US" sz="21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R-squared Score: 0.8567</a:t>
            </a: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47472" lvl="0" indent="-233172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47472" lvl="0" indent="-233172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" y="3069325"/>
            <a:ext cx="4945476" cy="34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3184142"/>
            <a:ext cx="5030675" cy="335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45ecc750e_0_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Dubai Residential Price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745ecc750e_0_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12" name="Google Shape;312;g2745ecc750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25" y="2038550"/>
            <a:ext cx="4595775" cy="6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745ecc750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425" y="777412"/>
            <a:ext cx="2531675" cy="186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745ecc750e_0_7"/>
          <p:cNvSpPr txBox="1"/>
          <p:nvPr/>
        </p:nvSpPr>
        <p:spPr>
          <a:xfrm>
            <a:off x="2566500" y="1343100"/>
            <a:ext cx="36300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Linear regression model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5" name="Google Shape;315;g2745ecc750e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925" y="4199725"/>
            <a:ext cx="4595776" cy="54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745ecc750e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875" y="2880171"/>
            <a:ext cx="2526777" cy="18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745ecc750e_0_7"/>
          <p:cNvSpPr txBox="1"/>
          <p:nvPr/>
        </p:nvSpPr>
        <p:spPr>
          <a:xfrm>
            <a:off x="2566500" y="3429600"/>
            <a:ext cx="36300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Lasso regression model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8" name="Google Shape;318;g2745ecc750e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3925" y="6200737"/>
            <a:ext cx="4595776" cy="57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745ecc750e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8425" y="4982950"/>
            <a:ext cx="2594760" cy="18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745ecc750e_0_7"/>
          <p:cNvSpPr txBox="1"/>
          <p:nvPr/>
        </p:nvSpPr>
        <p:spPr>
          <a:xfrm>
            <a:off x="2566500" y="5429400"/>
            <a:ext cx="36300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Ridge regression model</a:t>
            </a:r>
            <a:endParaRPr sz="1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321" name="Google Shape;321;g2745ecc750e_0_7"/>
          <p:cNvCxnSpPr/>
          <p:nvPr/>
        </p:nvCxnSpPr>
        <p:spPr>
          <a:xfrm>
            <a:off x="1789050" y="2715975"/>
            <a:ext cx="906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2745ecc750e_0_7"/>
          <p:cNvCxnSpPr/>
          <p:nvPr/>
        </p:nvCxnSpPr>
        <p:spPr>
          <a:xfrm rot="10800000" flipH="1">
            <a:off x="1743675" y="4881050"/>
            <a:ext cx="9178500" cy="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Widescreen</PresentationFormat>
  <Paragraphs>171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Nunito</vt:lpstr>
      <vt:lpstr>Noto Sans Symbols</vt:lpstr>
      <vt:lpstr>Georgia</vt:lpstr>
      <vt:lpstr>EB Garamond</vt:lpstr>
      <vt:lpstr>Office Theme</vt:lpstr>
      <vt:lpstr>DUBAI RESIDENTIAL PRICE PREDICTION </vt:lpstr>
      <vt:lpstr>MEET OUR TEAM</vt:lpstr>
      <vt:lpstr>INTRODUCTION</vt:lpstr>
      <vt:lpstr>PRE-PROCESSING OF DATA</vt:lpstr>
      <vt:lpstr>PREDICTION MODELS</vt:lpstr>
      <vt:lpstr>REGRESSION ANALYSIS</vt:lpstr>
      <vt:lpstr>PowerPoint Presentation</vt:lpstr>
      <vt:lpstr>SUPPORT VECTOR REGRESSION  </vt:lpstr>
      <vt:lpstr>PowerPoint Presentation</vt:lpstr>
      <vt:lpstr>PowerPoint Presentation</vt:lpstr>
      <vt:lpstr>PowerPoint Presentation</vt:lpstr>
      <vt:lpstr>PowerPoint Presentation</vt:lpstr>
      <vt:lpstr>CONCLUSION </vt:lpstr>
      <vt:lpstr>CONCLUSION  </vt:lpstr>
      <vt:lpstr>THANK YOU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DUBAI RESIDENTIAL PRICE PREDICTION </dc:title>
  <dc:creator>Peter Austin</dc:creator>
  <cp:lastModifiedBy>Peter Austin</cp:lastModifiedBy>
  <cp:revision>1</cp:revision>
  <dcterms:created xsi:type="dcterms:W3CDTF">2023-08-12T18:51:33Z</dcterms:created>
  <dcterms:modified xsi:type="dcterms:W3CDTF">2023-08-18T01:12:52Z</dcterms:modified>
</cp:coreProperties>
</file>